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1" r:id="rId5"/>
    <p:sldId id="271" r:id="rId6"/>
    <p:sldId id="262" r:id="rId7"/>
    <p:sldId id="272" r:id="rId8"/>
    <p:sldId id="273" r:id="rId9"/>
    <p:sldId id="264" r:id="rId10"/>
    <p:sldId id="263" r:id="rId11"/>
    <p:sldId id="265" r:id="rId12"/>
    <p:sldId id="274" r:id="rId13"/>
    <p:sldId id="266" r:id="rId14"/>
    <p:sldId id="25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2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3CDCE-6AE3-4868-A6A7-DC9386A3CB3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FB89DC-2DD7-4BC4-870C-18A93307B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9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9B82-D436-4971-9035-AF4560DC1D6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1D29A-68AE-46DC-A2BC-946C328F5BD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1A21-0F16-4EE3-B595-C6DE0399F27F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6EC69-26BE-45F0-BB66-818E5DB7E1ED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A86-30FA-4E37-A8CF-30B38A2CC10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D07CC-1DEC-4BD5-8148-F528387EBB6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B82A-782D-40A2-9162-8D3CB9B4A046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518E-DA6C-4A77-B837-1DD00265882E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29EDF-218D-4E2C-9A13-DE1F873BD9F5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3E3F1-DCC5-4608-B67F-0D58A7CCC12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04325-DA4E-4610-964B-A327D29A7E33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BB0C-DBB9-423D-8E78-55EFB52B628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6DB6-B633-4BFA-A3DC-C220FBB73565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C5D2A-4C52-4E9A-9242-3EC9DCB4D23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3B7B-988C-47FF-A6DE-8CCFFEE8D75E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103D3-6CA7-45AF-A2CC-94B170EBA5C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ECAB0-4377-48FF-9B33-884EB4FED13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youtube.com/channel/UCIdYgV-XFjv9q0IHtzUTtQw" TargetMode="Externa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hyperlink" Target="http://youtube.com/bmdersleri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tutorials.jenkov.com/java-reflection/index.html#java-reflection-example" TargetMode="External"/><Relationship Id="rId3" Type="http://schemas.openxmlformats.org/officeDocument/2006/relationships/hyperlink" Target="https://bilisim.io/2017/04/06/java-reflection/" TargetMode="External"/><Relationship Id="rId7" Type="http://schemas.openxmlformats.org/officeDocument/2006/relationships/hyperlink" Target="https://www.javatpoint.com/java-reflection" TargetMode="External"/><Relationship Id="rId12" Type="http://schemas.openxmlformats.org/officeDocument/2006/relationships/hyperlink" Target="http://youtube.com/bmdersleri" TargetMode="External"/><Relationship Id="rId2" Type="http://schemas.openxmlformats.org/officeDocument/2006/relationships/hyperlink" Target="https://bilisim.io/2017/01/07/java-reflection-kullanim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-flair.training/blogs/reflection-in-java/" TargetMode="External"/><Relationship Id="rId11" Type="http://schemas.openxmlformats.org/officeDocument/2006/relationships/image" Target="../media/image4.png"/><Relationship Id="rId5" Type="http://schemas.openxmlformats.org/officeDocument/2006/relationships/hyperlink" Target="https://fatihkabakci.com/article-JAVA_REFLECTION(YANSIMA)" TargetMode="External"/><Relationship Id="rId10" Type="http://schemas.openxmlformats.org/officeDocument/2006/relationships/hyperlink" Target="https://www.youtube.com/channel/UCIdYgV-XFjv9q0IHtzUTtQw" TargetMode="External"/><Relationship Id="rId4" Type="http://schemas.openxmlformats.org/officeDocument/2006/relationships/hyperlink" Target="https://medium.com/@ismail.gungor.92/nedir-bu-reflection-ve-annotation-303ad397ffdb" TargetMode="External"/><Relationship Id="rId9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youtube.com/bmdersleri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hyperlink" Target="https://www.youtube.com/channel/UCIdYgV-XFjv9q0IHtzUTtQw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outube.com/bmdersleri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www.youtube.com/channel/UCIdYgV-XFjv9q0IHtzUTtQw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_01">
            <a:hlinkClick r:id="" action="ppaction://media"/>
            <a:extLst>
              <a:ext uri="{FF2B5EF4-FFF2-40B4-BE49-F238E27FC236}">
                <a16:creationId xmlns:a16="http://schemas.microsoft.com/office/drawing/2014/main" id="{A4A286F0-D015-48A4-B957-D273EC1795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Yer İşareti 1" time="0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03355" y="636819"/>
            <a:ext cx="487363" cy="487363"/>
          </a:xfrm>
          <a:prstGeom prst="rect">
            <a:avLst/>
          </a:prstGeom>
        </p:spPr>
      </p:pic>
      <p:sp>
        <p:nvSpPr>
          <p:cNvPr id="6" name="Dikdörtgen: Köşeleri Yuvarlatılmış 5">
            <a:extLst>
              <a:ext uri="{FF2B5EF4-FFF2-40B4-BE49-F238E27FC236}">
                <a16:creationId xmlns:a16="http://schemas.microsoft.com/office/drawing/2014/main" id="{076FD396-29BE-4299-87ED-718DA102194B}"/>
              </a:ext>
            </a:extLst>
          </p:cNvPr>
          <p:cNvSpPr/>
          <p:nvPr/>
        </p:nvSpPr>
        <p:spPr>
          <a:xfrm>
            <a:off x="5947794" y="4370664"/>
            <a:ext cx="5972961" cy="223986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BA139C7-4FF9-4739-8B42-CEE441CD9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19" y="2210378"/>
            <a:ext cx="10450398" cy="888718"/>
          </a:xfrm>
        </p:spPr>
        <p:txBody>
          <a:bodyPr>
            <a:normAutofit/>
          </a:bodyPr>
          <a:lstStyle/>
          <a:p>
            <a:pPr algn="ctr"/>
            <a:r>
              <a:rPr lang="tr-TR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Java’da Reflection kavramı </a:t>
            </a:r>
            <a:endParaRPr 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F0C1E0F-E3F3-485B-B968-94C7F305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Alt Başlık 2">
            <a:extLst>
              <a:ext uri="{FF2B5EF4-FFF2-40B4-BE49-F238E27FC236}">
                <a16:creationId xmlns:a16="http://schemas.microsoft.com/office/drawing/2014/main" id="{ABB297CB-A6C7-4031-8C8E-CA95B981B15B}"/>
              </a:ext>
            </a:extLst>
          </p:cNvPr>
          <p:cNvSpPr txBox="1">
            <a:spLocks/>
          </p:cNvSpPr>
          <p:nvPr/>
        </p:nvSpPr>
        <p:spPr>
          <a:xfrm>
            <a:off x="6421677" y="4712102"/>
            <a:ext cx="5499078" cy="20158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chemeClr val="tx1"/>
                </a:solidFill>
              </a:rPr>
              <a:t>Hazırlayan ve Sunan: </a:t>
            </a:r>
            <a:r>
              <a:rPr lang="tr-TR" b="1" dirty="0">
                <a:solidFill>
                  <a:schemeClr val="tx1"/>
                </a:solidFill>
              </a:rPr>
              <a:t>Yusuf BİLGİÇ 1711404023</a:t>
            </a:r>
          </a:p>
          <a:p>
            <a:r>
              <a:rPr lang="tr-TR" dirty="0">
                <a:solidFill>
                  <a:schemeClr val="tx1"/>
                </a:solidFill>
              </a:rPr>
              <a:t>Tarih                            : 13/06/2021</a:t>
            </a:r>
          </a:p>
          <a:p>
            <a:r>
              <a:rPr lang="tr-TR" dirty="0">
                <a:solidFill>
                  <a:schemeClr val="tx1"/>
                </a:solidFill>
              </a:rPr>
              <a:t>Sürüm                         : v2</a:t>
            </a:r>
          </a:p>
          <a:p>
            <a:r>
              <a:rPr lang="tr-TR" dirty="0">
                <a:solidFill>
                  <a:schemeClr val="tx1"/>
                </a:solidFill>
              </a:rPr>
              <a:t>Ders Yürütücüsü        : Doç. Dr. İsmail KIRBAŞ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6" name="Picture 8" descr="Kurumsal Kimlik | Burdur Mehmet Akif Ersoy Üniversitesi">
            <a:extLst>
              <a:ext uri="{FF2B5EF4-FFF2-40B4-BE49-F238E27FC236}">
                <a16:creationId xmlns:a16="http://schemas.microsoft.com/office/drawing/2014/main" id="{E2792D4B-1016-4ED8-9CF3-B4FFBE7AB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8691" r="10665" b="11290"/>
          <a:stretch/>
        </p:blipFill>
        <p:spPr bwMode="auto">
          <a:xfrm>
            <a:off x="4951722" y="179000"/>
            <a:ext cx="1992144" cy="68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9C97840F-45F2-4B61-ACA8-042E075CB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 t="3201" b="3201"/>
          <a:stretch/>
        </p:blipFill>
        <p:spPr bwMode="auto">
          <a:xfrm>
            <a:off x="1866004" y="4326316"/>
            <a:ext cx="3731713" cy="2328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Alt Başlık 2">
            <a:extLst>
              <a:ext uri="{FF2B5EF4-FFF2-40B4-BE49-F238E27FC236}">
                <a16:creationId xmlns:a16="http://schemas.microsoft.com/office/drawing/2014/main" id="{49E0EA79-140A-465A-BD6F-C58E011B4CAE}"/>
              </a:ext>
            </a:extLst>
          </p:cNvPr>
          <p:cNvSpPr txBox="1">
            <a:spLocks/>
          </p:cNvSpPr>
          <p:nvPr/>
        </p:nvSpPr>
        <p:spPr>
          <a:xfrm>
            <a:off x="3854741" y="965324"/>
            <a:ext cx="4186106" cy="11262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b="1" dirty="0">
                <a:ln/>
                <a:solidFill>
                  <a:schemeClr val="accent3"/>
                </a:solidFill>
              </a:rPr>
              <a:t>Nesneye Dayalı Programlama Dersi</a:t>
            </a:r>
            <a:endParaRPr lang="en-US" b="1" dirty="0">
              <a:ln/>
              <a:solidFill>
                <a:schemeClr val="accent3"/>
              </a:solidFill>
            </a:endParaRPr>
          </a:p>
        </p:txBody>
      </p:sp>
      <p:pic>
        <p:nvPicPr>
          <p:cNvPr id="5" name="Resim 4">
            <a:hlinkClick r:id="rId7"/>
            <a:extLst>
              <a:ext uri="{FF2B5EF4-FFF2-40B4-BE49-F238E27FC236}">
                <a16:creationId xmlns:a16="http://schemas.microsoft.com/office/drawing/2014/main" id="{EED764AF-282C-4771-8AA0-42C0A63C7D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778" y="-55368"/>
            <a:ext cx="1778435" cy="1633526"/>
          </a:xfrm>
          <a:prstGeom prst="rect">
            <a:avLst/>
          </a:prstGeom>
        </p:spPr>
      </p:pic>
      <p:sp>
        <p:nvSpPr>
          <p:cNvPr id="8" name="Dikdörtgen 7">
            <a:extLst>
              <a:ext uri="{FF2B5EF4-FFF2-40B4-BE49-F238E27FC236}">
                <a16:creationId xmlns:a16="http://schemas.microsoft.com/office/drawing/2014/main" id="{1E4F3095-F1B4-404E-8096-C524CBBDD076}"/>
              </a:ext>
            </a:extLst>
          </p:cNvPr>
          <p:cNvSpPr/>
          <p:nvPr/>
        </p:nvSpPr>
        <p:spPr>
          <a:xfrm>
            <a:off x="399582" y="1366436"/>
            <a:ext cx="2772989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r-TR" sz="1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http://youtube.com/bmdersleri</a:t>
            </a:r>
            <a:endParaRPr lang="tr-TR" sz="1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6" name="Picture 2" descr="Object Oriented Programming: A curated set of resources">
            <a:extLst>
              <a:ext uri="{FF2B5EF4-FFF2-40B4-BE49-F238E27FC236}">
                <a16:creationId xmlns:a16="http://schemas.microsoft.com/office/drawing/2014/main" id="{A2F27DDA-67C0-41CC-BD3F-EBB74DA68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0"/>
          <a:stretch/>
        </p:blipFill>
        <p:spPr bwMode="auto">
          <a:xfrm>
            <a:off x="9306374" y="212981"/>
            <a:ext cx="2559953" cy="182240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37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Annotations</a:t>
            </a:r>
            <a:r>
              <a:rPr lang="tr-TR" dirty="0"/>
              <a:t>(devam)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059" y="1405650"/>
            <a:ext cx="5781731" cy="5452350"/>
          </a:xfrm>
        </p:spPr>
        <p:txBody>
          <a:bodyPr>
            <a:normAutofit/>
          </a:bodyPr>
          <a:lstStyle/>
          <a:p>
            <a:pPr algn="just"/>
            <a:r>
              <a:rPr lang="tr-TR" dirty="0"/>
              <a:t>Aşağıdaki metot parametre olarak verilen sınıf içerisindeki </a:t>
            </a:r>
            <a:r>
              <a:rPr lang="tr-TR" dirty="0" err="1"/>
              <a:t>annotationları</a:t>
            </a:r>
            <a:r>
              <a:rPr lang="tr-TR" dirty="0"/>
              <a:t> yazdırır.</a:t>
            </a:r>
          </a:p>
          <a:p>
            <a:pPr algn="just"/>
            <a:r>
              <a:rPr lang="tr-TR" dirty="0" err="1"/>
              <a:t>Annotationları</a:t>
            </a:r>
            <a:r>
              <a:rPr lang="tr-TR" dirty="0"/>
              <a:t> görebilmek için </a:t>
            </a:r>
            <a:r>
              <a:rPr lang="tr-TR" dirty="0" err="1"/>
              <a:t>annotation’ın</a:t>
            </a:r>
            <a:r>
              <a:rPr lang="tr-TR" dirty="0"/>
              <a:t>    @Retention(RetentionPolicy.RUNTIME) olarak işaretlenmesi gerekir</a:t>
            </a:r>
            <a:endParaRPr lang="en-US" dirty="0"/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60C6EE24-3CFA-4DF8-89DF-F0EFEB8CF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57" t="57864" r="55364" b="30356"/>
          <a:stretch/>
        </p:blipFill>
        <p:spPr>
          <a:xfrm>
            <a:off x="1938146" y="3728992"/>
            <a:ext cx="8315707" cy="154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251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Dizi Oluşturma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4563" y="1346929"/>
            <a:ext cx="9655408" cy="1488551"/>
          </a:xfrm>
        </p:spPr>
        <p:txBody>
          <a:bodyPr>
            <a:normAutofit/>
          </a:bodyPr>
          <a:lstStyle/>
          <a:p>
            <a:pPr algn="just"/>
            <a:r>
              <a:rPr lang="tr-TR" dirty="0"/>
              <a:t>Java Reflection kullanılarak aşağıdaki gibi bir dizi oluşturulabilir.</a:t>
            </a:r>
            <a:endParaRPr lang="en-US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F8EF983F-6518-48DE-8568-790ECD711B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75" t="52556" r="42330" b="24789"/>
          <a:stretch/>
        </p:blipFill>
        <p:spPr>
          <a:xfrm>
            <a:off x="2565375" y="1984899"/>
            <a:ext cx="7061249" cy="185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35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Java Reflection Örnek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0347" y="1542871"/>
            <a:ext cx="9655408" cy="4564014"/>
          </a:xfrm>
        </p:spPr>
        <p:txBody>
          <a:bodyPr>
            <a:normAutofit/>
          </a:bodyPr>
          <a:lstStyle/>
          <a:p>
            <a:pPr algn="just"/>
            <a:r>
              <a:rPr lang="tr-TR" dirty="0"/>
              <a:t>Reflection kullanımının neye benzediğini göstermek için küçük bir Java Reflection örneği:</a:t>
            </a:r>
          </a:p>
          <a:p>
            <a:pPr algn="just"/>
            <a:endParaRPr lang="tr-TR" dirty="0"/>
          </a:p>
          <a:p>
            <a:pPr algn="just"/>
            <a:endParaRPr lang="tr-TR" dirty="0"/>
          </a:p>
          <a:p>
            <a:pPr algn="just"/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algn="just"/>
            <a:r>
              <a:rPr lang="tr-TR" dirty="0" err="1"/>
              <a:t>MyObject</a:t>
            </a:r>
            <a:r>
              <a:rPr lang="tr-TR" dirty="0"/>
              <a:t> adlı sınıftan Class </a:t>
            </a:r>
            <a:r>
              <a:rPr lang="tr-TR" dirty="0" err="1"/>
              <a:t>object’i</a:t>
            </a:r>
            <a:r>
              <a:rPr lang="tr-TR" dirty="0"/>
              <a:t> alır.</a:t>
            </a:r>
          </a:p>
          <a:p>
            <a:pPr algn="just"/>
            <a:r>
              <a:rPr lang="tr-TR" dirty="0"/>
              <a:t>Class </a:t>
            </a:r>
            <a:r>
              <a:rPr lang="tr-TR" dirty="0" err="1"/>
              <a:t>object’i</a:t>
            </a:r>
            <a:r>
              <a:rPr lang="tr-TR" dirty="0"/>
              <a:t> kullanarak o sınıftaki yöntemlerin bir listesini alır, </a:t>
            </a:r>
            <a:r>
              <a:rPr lang="tr-TR" dirty="0" err="1"/>
              <a:t>methodları</a:t>
            </a:r>
            <a:r>
              <a:rPr lang="tr-TR" dirty="0"/>
              <a:t> yineler ve adlarını yazdırır.</a:t>
            </a:r>
            <a:endParaRPr lang="en-US" dirty="0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B036F5ED-90B2-4619-8E98-70F4DFA74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03" t="46240" r="6582" b="43155"/>
          <a:stretch/>
        </p:blipFill>
        <p:spPr>
          <a:xfrm>
            <a:off x="1740347" y="2261916"/>
            <a:ext cx="9249054" cy="13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40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Sonuç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4563" y="1346929"/>
            <a:ext cx="9655408" cy="1488551"/>
          </a:xfrm>
        </p:spPr>
        <p:txBody>
          <a:bodyPr>
            <a:normAutofit/>
          </a:bodyPr>
          <a:lstStyle/>
          <a:p>
            <a:pPr algn="l"/>
            <a:r>
              <a:rPr lang="tr-TR" dirty="0"/>
              <a:t>Reflection yapısı kullanılarak dinamik sınıftan nesne oluşturma, sınıf yükleme işlemi, bağımlılık yönetimi gibi işlemler kolay bir şekilde yapılabilir.</a:t>
            </a:r>
          </a:p>
          <a:p>
            <a:pPr algn="l"/>
            <a:r>
              <a:rPr lang="tr-TR" dirty="0"/>
              <a:t>Ancak </a:t>
            </a:r>
            <a:r>
              <a:rPr lang="tr-TR" dirty="0" err="1"/>
              <a:t>reflection</a:t>
            </a:r>
            <a:r>
              <a:rPr lang="tr-TR" dirty="0"/>
              <a:t> yapısı uygun veya doğru olarak kullanılmadığında beklenmedik sonuçlar ortaya çıkabilir.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D309D033-83F1-483F-91DB-4775EE41F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47" y="3079919"/>
            <a:ext cx="6534705" cy="341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634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Kaynaklar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3E1FE-4E39-426D-88DE-2D02D43C2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https://bilisim.io/2017/01/07/java-reflection-kullanimi/</a:t>
            </a:r>
            <a:endParaRPr lang="tr-TR" dirty="0"/>
          </a:p>
          <a:p>
            <a:r>
              <a:rPr lang="en-US" dirty="0">
                <a:hlinkClick r:id="rId3"/>
              </a:rPr>
              <a:t>https://bilisim.io/2017/04/06/java-reflection/</a:t>
            </a:r>
            <a:endParaRPr lang="tr-TR" dirty="0"/>
          </a:p>
          <a:p>
            <a:r>
              <a:rPr lang="en-US" dirty="0">
                <a:hlinkClick r:id="rId4"/>
              </a:rPr>
              <a:t>https://medium.com/@ismail.gungor.92/nedir-bu-reflection-ve-annotation-303ad397ffdb</a:t>
            </a:r>
            <a:endParaRPr lang="tr-TR" dirty="0"/>
          </a:p>
          <a:p>
            <a:r>
              <a:rPr lang="en-US" dirty="0">
                <a:hlinkClick r:id="rId5"/>
              </a:rPr>
              <a:t>https://fatihkabakci.com/article-JAVA_REFLECTION(YANSIMA)</a:t>
            </a:r>
            <a:endParaRPr lang="tr-TR" dirty="0"/>
          </a:p>
          <a:p>
            <a:r>
              <a:rPr lang="tr-TR" dirty="0">
                <a:hlinkClick r:id="rId6"/>
              </a:rPr>
              <a:t>https://data-flair.training/blogs/reflection-in-java/</a:t>
            </a:r>
            <a:endParaRPr lang="tr-TR" dirty="0"/>
          </a:p>
          <a:p>
            <a:r>
              <a:rPr lang="tr-TR" dirty="0">
                <a:hlinkClick r:id="rId7"/>
              </a:rPr>
              <a:t>https://www.javatpoint.com/java-reflection</a:t>
            </a:r>
            <a:endParaRPr lang="tr-TR" dirty="0"/>
          </a:p>
          <a:p>
            <a:r>
              <a:rPr lang="tr-TR" dirty="0">
                <a:hlinkClick r:id="rId8"/>
              </a:rPr>
              <a:t>http://tutorials.jenkov.com/java-reflection/index.html#java-reflection-example</a:t>
            </a:r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8" descr="Kurumsal Kimlik | Burdur Mehmet Akif Ersoy Üniversitesi">
            <a:extLst>
              <a:ext uri="{FF2B5EF4-FFF2-40B4-BE49-F238E27FC236}">
                <a16:creationId xmlns:a16="http://schemas.microsoft.com/office/drawing/2014/main" id="{B9692603-E4BF-4B67-BABB-587E14DDD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8691" r="10665" b="11290"/>
          <a:stretch/>
        </p:blipFill>
        <p:spPr bwMode="auto">
          <a:xfrm>
            <a:off x="10078311" y="102395"/>
            <a:ext cx="1992144" cy="68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Resim 7">
            <a:hlinkClick r:id="rId10"/>
            <a:extLst>
              <a:ext uri="{FF2B5EF4-FFF2-40B4-BE49-F238E27FC236}">
                <a16:creationId xmlns:a16="http://schemas.microsoft.com/office/drawing/2014/main" id="{E615FC51-021C-4530-9CCB-7B39F7838C2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94742" y="4953001"/>
            <a:ext cx="1778435" cy="1633526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04E655F6-73B9-4FAB-871E-DBA2FF42B388}"/>
              </a:ext>
            </a:extLst>
          </p:cNvPr>
          <p:cNvSpPr/>
          <p:nvPr/>
        </p:nvSpPr>
        <p:spPr>
          <a:xfrm>
            <a:off x="9297466" y="6375757"/>
            <a:ext cx="2772989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r-TR" sz="1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http://youtube.com/bmdersleri</a:t>
            </a:r>
            <a:endParaRPr lang="tr-TR" sz="1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6138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utro">
            <a:hlinkClick r:id="" action="ppaction://media"/>
            <a:extLst>
              <a:ext uri="{FF2B5EF4-FFF2-40B4-BE49-F238E27FC236}">
                <a16:creationId xmlns:a16="http://schemas.microsoft.com/office/drawing/2014/main" id="{CFD05620-C7B7-436F-A140-DBC03A07C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03355" y="687640"/>
            <a:ext cx="487363" cy="487363"/>
          </a:xfrm>
          <a:prstGeom prst="rect">
            <a:avLst/>
          </a:prstGeom>
        </p:spPr>
      </p:pic>
      <p:sp>
        <p:nvSpPr>
          <p:cNvPr id="6" name="Dikdörtgen: Köşeleri Yuvarlatılmış 5">
            <a:extLst>
              <a:ext uri="{FF2B5EF4-FFF2-40B4-BE49-F238E27FC236}">
                <a16:creationId xmlns:a16="http://schemas.microsoft.com/office/drawing/2014/main" id="{076FD396-29BE-4299-87ED-718DA102194B}"/>
              </a:ext>
            </a:extLst>
          </p:cNvPr>
          <p:cNvSpPr/>
          <p:nvPr/>
        </p:nvSpPr>
        <p:spPr>
          <a:xfrm>
            <a:off x="5947794" y="4389562"/>
            <a:ext cx="5972961" cy="223986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BA139C7-4FF9-4739-8B42-CEE441CD9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0311" y="3232513"/>
            <a:ext cx="7768206" cy="888718"/>
          </a:xfrm>
        </p:spPr>
        <p:txBody>
          <a:bodyPr>
            <a:normAutofit fontScale="90000"/>
          </a:bodyPr>
          <a:lstStyle/>
          <a:p>
            <a:r>
              <a:rPr lang="tr-TR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İlginiz için teşekkürler…</a:t>
            </a:r>
            <a:endParaRPr lang="en-US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F0C1E0F-E3F3-485B-B968-94C7F305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Alt Başlık 2">
            <a:extLst>
              <a:ext uri="{FF2B5EF4-FFF2-40B4-BE49-F238E27FC236}">
                <a16:creationId xmlns:a16="http://schemas.microsoft.com/office/drawing/2014/main" id="{ABB297CB-A6C7-4031-8C8E-CA95B981B15B}"/>
              </a:ext>
            </a:extLst>
          </p:cNvPr>
          <p:cNvSpPr txBox="1">
            <a:spLocks/>
          </p:cNvSpPr>
          <p:nvPr/>
        </p:nvSpPr>
        <p:spPr>
          <a:xfrm>
            <a:off x="6346176" y="4529540"/>
            <a:ext cx="5499078" cy="20158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chemeClr val="tx1"/>
                </a:solidFill>
              </a:rPr>
              <a:t>Hazırlayan ve Sunan : </a:t>
            </a:r>
            <a:r>
              <a:rPr lang="tr-TR" b="1" dirty="0">
                <a:solidFill>
                  <a:schemeClr val="tx1"/>
                </a:solidFill>
              </a:rPr>
              <a:t>Yusuf BİLGİÇ 1711404023</a:t>
            </a:r>
            <a:br>
              <a:rPr lang="tr-TR" b="1" dirty="0">
                <a:solidFill>
                  <a:schemeClr val="tx1"/>
                </a:solidFill>
              </a:rPr>
            </a:br>
            <a:r>
              <a:rPr lang="tr-TR" dirty="0">
                <a:solidFill>
                  <a:schemeClr val="tx1"/>
                </a:solidFill>
              </a:rPr>
              <a:t>E-posta                       : ysfbursa@hotmail.com</a:t>
            </a:r>
          </a:p>
          <a:p>
            <a:r>
              <a:rPr lang="tr-TR" dirty="0">
                <a:solidFill>
                  <a:schemeClr val="tx1"/>
                </a:solidFill>
              </a:rPr>
              <a:t>Tarih                            : 13/06/2021</a:t>
            </a:r>
          </a:p>
          <a:p>
            <a:r>
              <a:rPr lang="tr-TR" dirty="0">
                <a:solidFill>
                  <a:schemeClr val="tx1"/>
                </a:solidFill>
              </a:rPr>
              <a:t>Sürüm                         : v2</a:t>
            </a:r>
          </a:p>
          <a:p>
            <a:r>
              <a:rPr lang="tr-TR" dirty="0">
                <a:solidFill>
                  <a:schemeClr val="tx1"/>
                </a:solidFill>
              </a:rPr>
              <a:t>Ders Yürütücüsü        : Doç. Dr. İsmail KIRBAŞ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6" name="Picture 8" descr="Kurumsal Kimlik | Burdur Mehmet Akif Ersoy Üniversitesi">
            <a:extLst>
              <a:ext uri="{FF2B5EF4-FFF2-40B4-BE49-F238E27FC236}">
                <a16:creationId xmlns:a16="http://schemas.microsoft.com/office/drawing/2014/main" id="{E2792D4B-1016-4ED8-9CF3-B4FFBE7AB6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8691" r="10665" b="11290"/>
          <a:stretch/>
        </p:blipFill>
        <p:spPr bwMode="auto">
          <a:xfrm>
            <a:off x="4842154" y="245935"/>
            <a:ext cx="1992144" cy="68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lt Başlık 2">
            <a:extLst>
              <a:ext uri="{FF2B5EF4-FFF2-40B4-BE49-F238E27FC236}">
                <a16:creationId xmlns:a16="http://schemas.microsoft.com/office/drawing/2014/main" id="{F3FB4516-AA03-4E40-A3E9-4BD1CB9AAD92}"/>
              </a:ext>
            </a:extLst>
          </p:cNvPr>
          <p:cNvSpPr txBox="1">
            <a:spLocks/>
          </p:cNvSpPr>
          <p:nvPr/>
        </p:nvSpPr>
        <p:spPr>
          <a:xfrm>
            <a:off x="3745173" y="1037409"/>
            <a:ext cx="4186106" cy="11262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r-TR" b="1" dirty="0">
                <a:ln/>
                <a:solidFill>
                  <a:schemeClr val="accent3"/>
                </a:solidFill>
              </a:rPr>
              <a:t>Nesneye Dayalı Programlama Dersi</a:t>
            </a:r>
            <a:endParaRPr lang="en-US" b="1" dirty="0">
              <a:ln/>
              <a:solidFill>
                <a:schemeClr val="accent3"/>
              </a:solidFill>
            </a:endParaRPr>
          </a:p>
        </p:txBody>
      </p:sp>
      <p:pic>
        <p:nvPicPr>
          <p:cNvPr id="12" name="Resim 11">
            <a:hlinkClick r:id="rId6"/>
            <a:extLst>
              <a:ext uri="{FF2B5EF4-FFF2-40B4-BE49-F238E27FC236}">
                <a16:creationId xmlns:a16="http://schemas.microsoft.com/office/drawing/2014/main" id="{6BDD6285-D7B4-4236-9241-3C7798F7D6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0877" y="-28029"/>
            <a:ext cx="1778435" cy="1633526"/>
          </a:xfrm>
          <a:prstGeom prst="rect">
            <a:avLst/>
          </a:prstGeom>
        </p:spPr>
      </p:pic>
      <p:sp>
        <p:nvSpPr>
          <p:cNvPr id="13" name="Dikdörtgen 12">
            <a:extLst>
              <a:ext uri="{FF2B5EF4-FFF2-40B4-BE49-F238E27FC236}">
                <a16:creationId xmlns:a16="http://schemas.microsoft.com/office/drawing/2014/main" id="{9CA692D3-0526-46AB-B8B6-5B201CEEFBC0}"/>
              </a:ext>
            </a:extLst>
          </p:cNvPr>
          <p:cNvSpPr/>
          <p:nvPr/>
        </p:nvSpPr>
        <p:spPr>
          <a:xfrm>
            <a:off x="490929" y="1405544"/>
            <a:ext cx="2772989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r-TR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8"/>
              </a:rPr>
              <a:t>http://youtube.com/bmdersleri</a:t>
            </a:r>
            <a:endParaRPr lang="tr-TR" sz="1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2" descr="Object Oriented Programming: A curated set of resources">
            <a:extLst>
              <a:ext uri="{FF2B5EF4-FFF2-40B4-BE49-F238E27FC236}">
                <a16:creationId xmlns:a16="http://schemas.microsoft.com/office/drawing/2014/main" id="{A7580241-F7E6-4A4F-B885-D5520F1816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0"/>
          <a:stretch/>
        </p:blipFill>
        <p:spPr bwMode="auto">
          <a:xfrm>
            <a:off x="9306374" y="212981"/>
            <a:ext cx="2559953" cy="182240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75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İçindekiler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3E1FE-4E39-426D-88DE-2D02D43C2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940" y="2147949"/>
            <a:ext cx="8915400" cy="3777622"/>
          </a:xfrm>
        </p:spPr>
        <p:txBody>
          <a:bodyPr>
            <a:normAutofit fontScale="85000" lnSpcReduction="20000"/>
          </a:bodyPr>
          <a:lstStyle/>
          <a:p>
            <a:r>
              <a:rPr lang="tr-TR" dirty="0"/>
              <a:t>Reflection Nedir? </a:t>
            </a:r>
          </a:p>
          <a:p>
            <a:r>
              <a:rPr lang="tr-TR" dirty="0"/>
              <a:t>Reflection Kullanımı -1</a:t>
            </a:r>
          </a:p>
          <a:p>
            <a:r>
              <a:rPr lang="tr-TR" dirty="0"/>
              <a:t>Reflection Kullanımı -2</a:t>
            </a:r>
          </a:p>
          <a:p>
            <a:r>
              <a:rPr lang="tr-TR" dirty="0"/>
              <a:t>Reflection Kullanımı -3</a:t>
            </a:r>
          </a:p>
          <a:p>
            <a:r>
              <a:rPr lang="tr-TR" sz="1800" dirty="0"/>
              <a:t>Java.lang.Class</a:t>
            </a:r>
            <a:endParaRPr lang="tr-TR" dirty="0"/>
          </a:p>
          <a:p>
            <a:r>
              <a:rPr lang="tr-TR" dirty="0" err="1"/>
              <a:t>Java.lang.class</a:t>
            </a:r>
            <a:r>
              <a:rPr lang="tr-TR" dirty="0"/>
              <a:t> Sınıfında Kullanılan Yöntemler</a:t>
            </a:r>
          </a:p>
          <a:p>
            <a:r>
              <a:rPr lang="tr-TR" dirty="0" err="1"/>
              <a:t>Annotations</a:t>
            </a:r>
            <a:r>
              <a:rPr lang="tr-TR" dirty="0"/>
              <a:t> -1</a:t>
            </a:r>
          </a:p>
          <a:p>
            <a:r>
              <a:rPr lang="tr-TR" dirty="0" err="1"/>
              <a:t>Annotations</a:t>
            </a:r>
            <a:r>
              <a:rPr lang="tr-TR" dirty="0"/>
              <a:t> -2</a:t>
            </a:r>
          </a:p>
          <a:p>
            <a:r>
              <a:rPr lang="tr-TR" dirty="0"/>
              <a:t>Dizi Oluşturma</a:t>
            </a:r>
          </a:p>
          <a:p>
            <a:r>
              <a:rPr lang="tr-TR" dirty="0"/>
              <a:t>Java Reflection Örnek</a:t>
            </a:r>
          </a:p>
          <a:p>
            <a:r>
              <a:rPr lang="tr-TR" dirty="0"/>
              <a:t>Sonuç</a:t>
            </a:r>
          </a:p>
          <a:p>
            <a:r>
              <a:rPr lang="tr-TR" dirty="0"/>
              <a:t>Kaynaklar</a:t>
            </a:r>
          </a:p>
          <a:p>
            <a:endParaRPr lang="tr-TR" dirty="0"/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8" descr="Kurumsal Kimlik | Burdur Mehmet Akif Ersoy Üniversitesi">
            <a:extLst>
              <a:ext uri="{FF2B5EF4-FFF2-40B4-BE49-F238E27FC236}">
                <a16:creationId xmlns:a16="http://schemas.microsoft.com/office/drawing/2014/main" id="{9E6DEBDC-868E-48C5-8316-305D8ACCAB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8691" r="10665" b="11290"/>
          <a:stretch/>
        </p:blipFill>
        <p:spPr bwMode="auto">
          <a:xfrm>
            <a:off x="10078311" y="102395"/>
            <a:ext cx="1992144" cy="68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0C9555B-79E5-493C-91CF-6C37CB029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7699271" y="1969317"/>
            <a:ext cx="2983684" cy="29836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sim 5">
            <a:hlinkClick r:id="rId4"/>
            <a:extLst>
              <a:ext uri="{FF2B5EF4-FFF2-40B4-BE49-F238E27FC236}">
                <a16:creationId xmlns:a16="http://schemas.microsoft.com/office/drawing/2014/main" id="{5E0CEE4C-9B47-48D3-9C95-A5768F300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222" y="5153978"/>
            <a:ext cx="1778435" cy="1633526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119B20A2-A534-4B18-BCEA-DDD3194F8470}"/>
              </a:ext>
            </a:extLst>
          </p:cNvPr>
          <p:cNvSpPr/>
          <p:nvPr/>
        </p:nvSpPr>
        <p:spPr>
          <a:xfrm>
            <a:off x="9572776" y="6543161"/>
            <a:ext cx="2772989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r-TR" sz="1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http://youtube.com/bmdersleri</a:t>
            </a:r>
            <a:endParaRPr lang="tr-TR" sz="1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0228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Reflection Nedir?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3E1FE-4E39-426D-88DE-2D02D43C2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970" y="1744300"/>
            <a:ext cx="6977675" cy="4589387"/>
          </a:xfrm>
        </p:spPr>
        <p:txBody>
          <a:bodyPr>
            <a:normAutofit/>
          </a:bodyPr>
          <a:lstStyle/>
          <a:p>
            <a:pPr algn="just"/>
            <a:r>
              <a:rPr lang="tr-TR" dirty="0"/>
              <a:t>Reflection, bir sınıfın çalışma zamanı davranışını inceleme veya değiştirme işlemidir.</a:t>
            </a:r>
          </a:p>
          <a:p>
            <a:pPr algn="just"/>
            <a:r>
              <a:rPr lang="tr-TR" dirty="0"/>
              <a:t>Reflection yapısı sınıf, metot, özellikler ve annotation ait ad, parametre gibi bilgileri almak, denetlemek ve yönetmek için kullanılır.</a:t>
            </a:r>
          </a:p>
          <a:p>
            <a:pPr algn="just"/>
            <a:r>
              <a:rPr lang="tr-TR" dirty="0"/>
              <a:t>Reflection runtime da o anki sanal makinede olan sınıfların, metotları, yapıcıları, üst sınıfları ve değişkenleri hakkında bilgiler alabiliriz .Yani bir sınıfa ait olan sabitleri ve metot tanımlamaların hepsini tespit edebiliriz.</a:t>
            </a:r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348DE6F2-DC83-4CF2-8D62-B4A3A4D20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1300" y="1744300"/>
            <a:ext cx="3764206" cy="236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154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Java Reflection Kullanımı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3E1FE-4E39-426D-88DE-2D02D43C2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970" y="1744300"/>
            <a:ext cx="10408642" cy="4589387"/>
          </a:xfrm>
        </p:spPr>
        <p:txBody>
          <a:bodyPr>
            <a:normAutofit/>
          </a:bodyPr>
          <a:lstStyle/>
          <a:p>
            <a:pPr algn="just"/>
            <a:r>
              <a:rPr lang="tr-TR" dirty="0"/>
              <a:t>Reclection kullanımı için öncelikler java.lang paketinde yer alan Class, Method, Field, Annotation sınıflarını ve metotlarını bilmek faydalı olacaktır.</a:t>
            </a:r>
          </a:p>
          <a:p>
            <a:pPr algn="just"/>
            <a:r>
              <a:rPr lang="tr-TR" dirty="0"/>
              <a:t>Java.lang ve </a:t>
            </a:r>
            <a:r>
              <a:rPr lang="tr-TR" dirty="0" err="1"/>
              <a:t>java.lang.reflect</a:t>
            </a:r>
            <a:r>
              <a:rPr lang="tr-TR" dirty="0"/>
              <a:t> paketleri </a:t>
            </a:r>
            <a:r>
              <a:rPr lang="tr-TR" dirty="0" err="1"/>
              <a:t>java</a:t>
            </a:r>
            <a:r>
              <a:rPr lang="tr-TR" dirty="0"/>
              <a:t> yansıması için sınıflar sağlar.</a:t>
            </a:r>
          </a:p>
          <a:p>
            <a:pPr algn="just"/>
            <a:r>
              <a:rPr lang="tr-TR" dirty="0"/>
              <a:t>Çünkü sınıf, metot ve sınıf özellikleri bu sınıflarla ifade edilir.</a:t>
            </a:r>
          </a:p>
          <a:p>
            <a:pPr algn="just"/>
            <a:r>
              <a:rPr lang="tr-TR" dirty="0"/>
              <a:t>Örneğin; JAXB, Spring, Hibernate gibi yapılarda kullanılan annotation bilgileri Reflection özelliği ile alınarak işlem yapılır.</a:t>
            </a:r>
          </a:p>
          <a:p>
            <a:pPr algn="just"/>
            <a:r>
              <a:rPr lang="tr-TR" dirty="0"/>
              <a:t>Temel veri yapıları(</a:t>
            </a:r>
            <a:r>
              <a:rPr lang="tr-TR" dirty="0" err="1"/>
              <a:t>int</a:t>
            </a:r>
            <a:r>
              <a:rPr lang="tr-TR" dirty="0"/>
              <a:t>, </a:t>
            </a:r>
            <a:r>
              <a:rPr lang="tr-TR" dirty="0" err="1"/>
              <a:t>double</a:t>
            </a:r>
            <a:r>
              <a:rPr lang="tr-TR" dirty="0"/>
              <a:t>, </a:t>
            </a:r>
            <a:r>
              <a:rPr lang="tr-TR" dirty="0" err="1"/>
              <a:t>float</a:t>
            </a:r>
            <a:r>
              <a:rPr lang="tr-TR" dirty="0"/>
              <a:t> vb.) ve sınıflarda(Object, </a:t>
            </a:r>
            <a:r>
              <a:rPr lang="tr-TR" dirty="0" err="1"/>
              <a:t>System</a:t>
            </a:r>
            <a:r>
              <a:rPr lang="tr-TR" dirty="0"/>
              <a:t> vb.) özel bir anlamı olan </a:t>
            </a:r>
            <a:r>
              <a:rPr lang="tr-TR" dirty="0" err="1"/>
              <a:t>class</a:t>
            </a:r>
            <a:r>
              <a:rPr lang="tr-TR" dirty="0"/>
              <a:t> özelliği yer alır.</a:t>
            </a:r>
          </a:p>
          <a:p>
            <a:pPr algn="just"/>
            <a:r>
              <a:rPr lang="tr-TR" dirty="0"/>
              <a:t>Özellik bu yapılarda yer alan sınıf, metot ve annotation gibi komutlara erişimi sağlayan Class sınıfından bir nesnedir.</a:t>
            </a:r>
          </a:p>
          <a:p>
            <a:pPr algn="just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87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Java Reflection Kullanımı(devam)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3E1FE-4E39-426D-88DE-2D02D43C2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970" y="1744300"/>
            <a:ext cx="10408642" cy="2466973"/>
          </a:xfrm>
        </p:spPr>
        <p:txBody>
          <a:bodyPr>
            <a:normAutofit lnSpcReduction="10000"/>
          </a:bodyPr>
          <a:lstStyle/>
          <a:p>
            <a:pPr algn="just"/>
            <a:r>
              <a:rPr lang="tr-TR" dirty="0"/>
              <a:t>Java.lang.Class </a:t>
            </a:r>
            <a:r>
              <a:rPr lang="tr-TR" dirty="0" err="1"/>
              <a:t>class</a:t>
            </a:r>
            <a:r>
              <a:rPr lang="tr-TR" dirty="0"/>
              <a:t>, meta verileri almak, incelemek ve bir sınıfın çalışma zamanı davranışını değiştirmek için kullanılabilecek birçok yöntem sağlar.</a:t>
            </a:r>
          </a:p>
          <a:p>
            <a:pPr algn="just"/>
            <a:r>
              <a:rPr lang="tr-TR" dirty="0"/>
              <a:t>Class sınıfı sınıf ile ilgili bilgi almak için </a:t>
            </a:r>
            <a:r>
              <a:rPr lang="tr-TR" dirty="0" err="1"/>
              <a:t>getName</a:t>
            </a:r>
            <a:r>
              <a:rPr lang="tr-TR" dirty="0"/>
              <a:t>, </a:t>
            </a:r>
            <a:r>
              <a:rPr lang="tr-TR" dirty="0" err="1"/>
              <a:t>getSimpleName</a:t>
            </a:r>
            <a:r>
              <a:rPr lang="tr-TR" dirty="0"/>
              <a:t>, </a:t>
            </a:r>
            <a:r>
              <a:rPr lang="tr-TR" dirty="0" err="1"/>
              <a:t>getModifiers</a:t>
            </a:r>
            <a:r>
              <a:rPr lang="tr-TR" dirty="0"/>
              <a:t>, </a:t>
            </a:r>
            <a:r>
              <a:rPr lang="tr-TR" dirty="0" err="1"/>
              <a:t>getPackage</a:t>
            </a:r>
            <a:r>
              <a:rPr lang="tr-TR" dirty="0"/>
              <a:t>, </a:t>
            </a:r>
            <a:r>
              <a:rPr lang="tr-TR" dirty="0" err="1"/>
              <a:t>getSuperclass</a:t>
            </a:r>
            <a:r>
              <a:rPr lang="tr-TR" dirty="0"/>
              <a:t>, </a:t>
            </a:r>
            <a:r>
              <a:rPr lang="tr-TR" dirty="0" err="1"/>
              <a:t>getInterfaces</a:t>
            </a:r>
            <a:r>
              <a:rPr lang="tr-TR" dirty="0"/>
              <a:t>, </a:t>
            </a:r>
            <a:r>
              <a:rPr lang="tr-TR" dirty="0" err="1"/>
              <a:t>getConstructors</a:t>
            </a:r>
            <a:r>
              <a:rPr lang="tr-TR" dirty="0"/>
              <a:t>, </a:t>
            </a:r>
            <a:r>
              <a:rPr lang="tr-TR" dirty="0" err="1"/>
              <a:t>getMethods</a:t>
            </a:r>
            <a:r>
              <a:rPr lang="tr-TR" dirty="0"/>
              <a:t>, </a:t>
            </a:r>
            <a:r>
              <a:rPr lang="tr-TR" dirty="0" err="1"/>
              <a:t>getFields</a:t>
            </a:r>
            <a:r>
              <a:rPr lang="tr-TR" dirty="0"/>
              <a:t>, </a:t>
            </a:r>
            <a:r>
              <a:rPr lang="tr-TR" dirty="0" err="1"/>
              <a:t>getAnnotations</a:t>
            </a:r>
            <a:r>
              <a:rPr lang="tr-TR" dirty="0"/>
              <a:t> gibi metotlara sahiptir.</a:t>
            </a:r>
          </a:p>
          <a:p>
            <a:pPr algn="just"/>
            <a:r>
              <a:rPr lang="tr-TR" dirty="0"/>
              <a:t>Metotların dönüş değeri alınan bilgiye göre değişiklik gösterir.</a:t>
            </a:r>
          </a:p>
          <a:p>
            <a:pPr algn="just"/>
            <a:r>
              <a:rPr lang="tr-TR" dirty="0"/>
              <a:t>Örneğin sınıf içerisindeki metotları almak için kullanılan </a:t>
            </a:r>
            <a:r>
              <a:rPr lang="tr-TR" dirty="0" err="1"/>
              <a:t>getMethods</a:t>
            </a:r>
            <a:r>
              <a:rPr lang="tr-TR" dirty="0"/>
              <a:t> değerinin dönüş değeri Method türünden bir dizidir.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F13AEE5B-3648-4D75-AE33-FCB538AB9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0" t="42718" r="44296" b="19482"/>
          <a:stretch/>
        </p:blipFill>
        <p:spPr>
          <a:xfrm>
            <a:off x="3248276" y="4211273"/>
            <a:ext cx="5695447" cy="259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439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Java Reflection Kullanımı(devam)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5512" y="1529939"/>
            <a:ext cx="10086552" cy="2260338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tr-TR" sz="1900" dirty="0"/>
              <a:t>Method sınıfı kullanılarak metotlar hakkında bilgi alınabilir.</a:t>
            </a:r>
          </a:p>
          <a:p>
            <a:pPr algn="just"/>
            <a:r>
              <a:rPr lang="tr-TR" sz="1900" dirty="0"/>
              <a:t>Reflection yapısı ile metot çalıştırılmak istenildiğinde Method sınıfında yer alan </a:t>
            </a:r>
            <a:r>
              <a:rPr lang="tr-TR" sz="1900" dirty="0" err="1"/>
              <a:t>invoke</a:t>
            </a:r>
            <a:r>
              <a:rPr lang="tr-TR" sz="1900" dirty="0"/>
              <a:t> metodu kullanılabilir.</a:t>
            </a:r>
          </a:p>
          <a:p>
            <a:pPr algn="just"/>
            <a:r>
              <a:rPr lang="tr-TR" sz="1900" dirty="0"/>
              <a:t>Reflection yapısı ile ayrıca sınıf içerisinde yer alan </a:t>
            </a:r>
            <a:r>
              <a:rPr lang="tr-TR" sz="1900" dirty="0" err="1"/>
              <a:t>private</a:t>
            </a:r>
            <a:r>
              <a:rPr lang="tr-TR" sz="1900" dirty="0"/>
              <a:t>, </a:t>
            </a:r>
            <a:r>
              <a:rPr lang="tr-TR" sz="1900" dirty="0" err="1"/>
              <a:t>protected</a:t>
            </a:r>
            <a:r>
              <a:rPr lang="tr-TR" sz="1900" dirty="0"/>
              <a:t> gibi erişim imkanı olmayan alanlara da erişim sağlanabilir.</a:t>
            </a:r>
          </a:p>
          <a:p>
            <a:pPr algn="just"/>
            <a:r>
              <a:rPr lang="tr-TR" sz="1900" dirty="0" err="1"/>
              <a:t>Private</a:t>
            </a:r>
            <a:r>
              <a:rPr lang="tr-TR" sz="1900" dirty="0"/>
              <a:t>, </a:t>
            </a:r>
            <a:r>
              <a:rPr lang="tr-TR" sz="1900" dirty="0" err="1"/>
              <a:t>protected</a:t>
            </a:r>
            <a:r>
              <a:rPr lang="tr-TR" sz="1900" dirty="0"/>
              <a:t> metotlar erişmek için </a:t>
            </a:r>
            <a:r>
              <a:rPr lang="tr-TR" sz="1900" dirty="0" err="1"/>
              <a:t>getDeclaredMethods</a:t>
            </a:r>
            <a:r>
              <a:rPr lang="tr-TR" sz="1900" dirty="0"/>
              <a:t> metodu kullanılır.</a:t>
            </a:r>
          </a:p>
          <a:p>
            <a:pPr algn="just"/>
            <a:r>
              <a:rPr lang="tr-TR" sz="1900" dirty="0"/>
              <a:t>Ayrıca bu </a:t>
            </a:r>
            <a:r>
              <a:rPr lang="tr-TR" sz="1900" dirty="0" err="1"/>
              <a:t>private</a:t>
            </a:r>
            <a:r>
              <a:rPr lang="tr-TR" sz="1900" dirty="0"/>
              <a:t>, </a:t>
            </a:r>
            <a:r>
              <a:rPr lang="tr-TR" sz="1900" dirty="0" err="1"/>
              <a:t>protected</a:t>
            </a:r>
            <a:r>
              <a:rPr lang="tr-TR" sz="1900" dirty="0"/>
              <a:t> metotlar </a:t>
            </a:r>
            <a:r>
              <a:rPr lang="tr-TR" sz="1900" dirty="0" err="1"/>
              <a:t>getDeclaredMethod</a:t>
            </a:r>
            <a:r>
              <a:rPr lang="tr-TR" sz="1900" dirty="0"/>
              <a:t> ve </a:t>
            </a:r>
            <a:r>
              <a:rPr lang="tr-TR" sz="1900" dirty="0" err="1"/>
              <a:t>setAccessible</a:t>
            </a:r>
            <a:r>
              <a:rPr lang="tr-TR" sz="1900" dirty="0"/>
              <a:t> metodu kullanılarak çalıştırılabilir.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17CDAB0-E613-4818-916D-4F04F6C0F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3790277"/>
            <a:ext cx="5524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983" y="679053"/>
            <a:ext cx="8911687" cy="1280890"/>
          </a:xfrm>
        </p:spPr>
        <p:txBody>
          <a:bodyPr>
            <a:normAutofit/>
          </a:bodyPr>
          <a:lstStyle/>
          <a:p>
            <a:r>
              <a:rPr lang="tr-TR" sz="3600" dirty="0"/>
              <a:t>Java.lang.Class</a:t>
            </a:r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8026" y="2048829"/>
            <a:ext cx="8758445" cy="418506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tr-TR" sz="1900" dirty="0" err="1"/>
              <a:t>Java.lang.Class</a:t>
            </a:r>
            <a:r>
              <a:rPr lang="tr-TR" sz="1900" dirty="0"/>
              <a:t> sınıfı esas olarak iki görevi yerine getirir:</a:t>
            </a:r>
          </a:p>
          <a:p>
            <a:pPr algn="just"/>
            <a:r>
              <a:rPr lang="tr-TR" sz="1900" dirty="0"/>
              <a:t>Çalışma zamanında bir sınıfın meta verilerini almak için yöntemler sağlar.</a:t>
            </a:r>
          </a:p>
          <a:p>
            <a:pPr algn="just"/>
            <a:r>
              <a:rPr lang="tr-TR" sz="1900" dirty="0"/>
              <a:t>Bir sınıfın çalışma zamanı davranışını incelemek ve değiştirmek için yöntemler sağlar.</a:t>
            </a:r>
          </a:p>
          <a:p>
            <a:pPr algn="just"/>
            <a:endParaRPr lang="tr-TR" sz="19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87EC61CF-EDE8-4D4D-8768-14DB4014BB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15" t="30712" r="12256" b="51717"/>
          <a:stretch/>
        </p:blipFill>
        <p:spPr>
          <a:xfrm>
            <a:off x="3160686" y="4422318"/>
            <a:ext cx="5870627" cy="181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02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400" y="147337"/>
            <a:ext cx="10573884" cy="1280890"/>
          </a:xfrm>
        </p:spPr>
        <p:txBody>
          <a:bodyPr>
            <a:normAutofit/>
          </a:bodyPr>
          <a:lstStyle/>
          <a:p>
            <a:r>
              <a:rPr lang="tr-TR" dirty="0" err="1"/>
              <a:t>Java.lang.class</a:t>
            </a:r>
            <a:r>
              <a:rPr lang="tr-TR" dirty="0"/>
              <a:t> Sınıfında Kullanılan Yöntemler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İçerik Yer Tutucusu 2">
            <a:extLst>
              <a:ext uri="{FF2B5EF4-FFF2-40B4-BE49-F238E27FC236}">
                <a16:creationId xmlns:a16="http://schemas.microsoft.com/office/drawing/2014/main" id="{6F74B9AA-8AF7-45EE-B688-C12CACA82B41}"/>
              </a:ext>
            </a:extLst>
          </p:cNvPr>
          <p:cNvSpPr txBox="1">
            <a:spLocks/>
          </p:cNvSpPr>
          <p:nvPr/>
        </p:nvSpPr>
        <p:spPr>
          <a:xfrm>
            <a:off x="6416240" y="1954976"/>
            <a:ext cx="4594659" cy="3956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tr-TR" sz="1900" dirty="0"/>
          </a:p>
        </p:txBody>
      </p:sp>
      <p:graphicFrame>
        <p:nvGraphicFramePr>
          <p:cNvPr id="11" name="Tablo 11">
            <a:extLst>
              <a:ext uri="{FF2B5EF4-FFF2-40B4-BE49-F238E27FC236}">
                <a16:creationId xmlns:a16="http://schemas.microsoft.com/office/drawing/2014/main" id="{D021CD8A-B783-49D0-89D3-E03C60CCCE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7201062"/>
              </p:ext>
            </p:extLst>
          </p:nvPr>
        </p:nvGraphicFramePr>
        <p:xfrm>
          <a:off x="1620289" y="866435"/>
          <a:ext cx="9591902" cy="58437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5951">
                  <a:extLst>
                    <a:ext uri="{9D8B030D-6E8A-4147-A177-3AD203B41FA5}">
                      <a16:colId xmlns:a16="http://schemas.microsoft.com/office/drawing/2014/main" val="1675224013"/>
                    </a:ext>
                  </a:extLst>
                </a:gridCol>
                <a:gridCol w="4795951">
                  <a:extLst>
                    <a:ext uri="{9D8B030D-6E8A-4147-A177-3AD203B41FA5}">
                      <a16:colId xmlns:a16="http://schemas.microsoft.com/office/drawing/2014/main" val="1955571453"/>
                    </a:ext>
                  </a:extLst>
                </a:gridCol>
              </a:tblGrid>
              <a:tr h="410161">
                <a:tc>
                  <a:txBody>
                    <a:bodyPr/>
                    <a:lstStyle/>
                    <a:p>
                      <a:r>
                        <a:rPr lang="tr-TR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 Açıklama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335199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String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getName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Sınıf adını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834012"/>
                  </a:ext>
                </a:extLst>
              </a:tr>
              <a:tr h="748404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ublic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static Class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forName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className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)throws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ClassNotFoundException</a:t>
                      </a:r>
                      <a:endParaRPr lang="tr-TR" sz="16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Sınıfı yükler ve sınıfın referansını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589871"/>
                  </a:ext>
                </a:extLst>
              </a:tr>
              <a:tr h="748404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Object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newInstance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throws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InstantiationException,IllegalAccessException</a:t>
                      </a:r>
                      <a:endParaRPr lang="tr-TR" sz="16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Yeni bir örnek oluşturur.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6466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isInterface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Interface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olup olmadığını kontrol eder.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898864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isArray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Array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olup olmadığını kontrol eder.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899881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isPrimitive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Primitive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olup olmadığını kontrol eder.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5183711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Class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getSuperclass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Superclass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sınıf referansını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227927"/>
                  </a:ext>
                </a:extLst>
              </a:tr>
              <a:tr h="532648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 Field[]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getDeclaredFields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()throws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SecurityException</a:t>
                      </a:r>
                      <a:endParaRPr lang="tr-TR" sz="16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Sınıfın toplam alan sayısını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19145"/>
                  </a:ext>
                </a:extLst>
              </a:tr>
              <a:tr h="410161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 Method[]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getDeclaredMethods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()throws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SecurityException</a:t>
                      </a:r>
                      <a:endParaRPr lang="tr-TR" sz="16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Sınıfın toplam Method sayısını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183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public Constructor[]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getDeclaredConstructors</a:t>
                      </a:r>
                      <a:r>
                        <a:rPr lang="en-US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()throws </a:t>
                      </a:r>
                      <a:r>
                        <a:rPr lang="en-US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SecurityException</a:t>
                      </a:r>
                      <a:endParaRPr lang="tr-TR" sz="16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just" defTabSz="457200" rtl="0" eaLnBrk="1" latinLnBrk="0" hangingPunct="1">
                        <a:lnSpc>
                          <a:spcPct val="8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 3" charset="2"/>
                        <a:buChar char=""/>
                      </a:pP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Sınıfın toplam </a:t>
                      </a:r>
                      <a:r>
                        <a:rPr lang="tr-TR" sz="16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Constructor</a:t>
                      </a:r>
                      <a:r>
                        <a:rPr lang="tr-TR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sayısını döndürür.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740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00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FD3E19-27CE-4D6A-8B21-C694EA9E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Annotations</a:t>
            </a:r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B46DB9C-FF16-43A5-9C90-74C4AA77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F2A25E5B-E61F-42AF-BFF3-6EA49E8C2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060" y="1405651"/>
            <a:ext cx="10086552" cy="2260338"/>
          </a:xfrm>
        </p:spPr>
        <p:txBody>
          <a:bodyPr>
            <a:normAutofit/>
          </a:bodyPr>
          <a:lstStyle/>
          <a:p>
            <a:pPr algn="l"/>
            <a:r>
              <a:rPr lang="tr-TR" dirty="0"/>
              <a:t>Java Reflection yapısının en önemli kullanım yeri </a:t>
            </a:r>
            <a:r>
              <a:rPr lang="tr-TR" dirty="0" err="1"/>
              <a:t>annotations</a:t>
            </a:r>
            <a:r>
              <a:rPr lang="tr-TR" dirty="0"/>
              <a:t> yapısıdır.</a:t>
            </a:r>
          </a:p>
          <a:p>
            <a:pPr algn="l"/>
            <a:r>
              <a:rPr lang="tr-TR" dirty="0"/>
              <a:t>Spring, Hibernate ve JAXB (XML işlemleri) gibi yapılar </a:t>
            </a:r>
            <a:r>
              <a:rPr lang="tr-TR" dirty="0" err="1"/>
              <a:t>reflection</a:t>
            </a:r>
            <a:r>
              <a:rPr lang="tr-TR" dirty="0"/>
              <a:t> ve </a:t>
            </a:r>
            <a:r>
              <a:rPr lang="tr-TR" dirty="0" err="1"/>
              <a:t>annotations</a:t>
            </a:r>
            <a:r>
              <a:rPr lang="tr-TR" dirty="0"/>
              <a:t> özelliğini kullanarak işlem yapar.</a:t>
            </a:r>
          </a:p>
          <a:p>
            <a:pPr algn="l"/>
            <a:r>
              <a:rPr lang="tr-TR" dirty="0"/>
              <a:t>Aşağıdaki Spring kod parçası incelendiğinde Reflection ve </a:t>
            </a:r>
            <a:r>
              <a:rPr lang="tr-TR" dirty="0" err="1"/>
              <a:t>annotations</a:t>
            </a:r>
            <a:r>
              <a:rPr lang="tr-TR" dirty="0"/>
              <a:t> özelliğinin kullanıldığı </a:t>
            </a:r>
            <a:r>
              <a:rPr lang="tr-TR" dirty="0" err="1"/>
              <a:t>açıkca</a:t>
            </a:r>
            <a:r>
              <a:rPr lang="tr-TR" dirty="0"/>
              <a:t> görülebilir.</a:t>
            </a:r>
          </a:p>
          <a:p>
            <a:pPr algn="just"/>
            <a:endParaRPr lang="en-U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1052370-3BDE-4B90-987A-F111F12C7A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41" t="55476" r="62279" b="28810"/>
          <a:stretch/>
        </p:blipFill>
        <p:spPr>
          <a:xfrm>
            <a:off x="2592925" y="3796617"/>
            <a:ext cx="6812332" cy="211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43303"/>
      </p:ext>
    </p:extLst>
  </p:cSld>
  <p:clrMapOvr>
    <a:masterClrMapping/>
  </p:clrMapOvr>
</p:sld>
</file>

<file path=ppt/theme/theme1.xml><?xml version="1.0" encoding="utf-8"?>
<a:theme xmlns:a="http://schemas.openxmlformats.org/drawingml/2006/main" name="Duman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272</TotalTime>
  <Words>908</Words>
  <Application>Microsoft Office PowerPoint</Application>
  <PresentationFormat>Geniş ekran</PresentationFormat>
  <Paragraphs>123</Paragraphs>
  <Slides>15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Wingdings 3</vt:lpstr>
      <vt:lpstr>Duman</vt:lpstr>
      <vt:lpstr>Java’da Reflection kavramı </vt:lpstr>
      <vt:lpstr>İçindekiler</vt:lpstr>
      <vt:lpstr>Reflection Nedir?</vt:lpstr>
      <vt:lpstr>Java Reflection Kullanımı</vt:lpstr>
      <vt:lpstr>Java Reflection Kullanımı(devam)</vt:lpstr>
      <vt:lpstr>Java Reflection Kullanımı(devam)</vt:lpstr>
      <vt:lpstr>Java.lang.Class</vt:lpstr>
      <vt:lpstr>Java.lang.class Sınıfında Kullanılan Yöntemler</vt:lpstr>
      <vt:lpstr>Annotations</vt:lpstr>
      <vt:lpstr>Annotations(devam)</vt:lpstr>
      <vt:lpstr>Dizi Oluşturma</vt:lpstr>
      <vt:lpstr>Java Reflection Örnek</vt:lpstr>
      <vt:lpstr>Sonuç</vt:lpstr>
      <vt:lpstr>Kaynaklar</vt:lpstr>
      <vt:lpstr>İlginiz için teşekkürler…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Soyutlama Nedir?</dc:title>
  <dc:creator>İsmail KIRBAŞ</dc:creator>
  <cp:lastModifiedBy>yusuf bilgic</cp:lastModifiedBy>
  <cp:revision>57</cp:revision>
  <dcterms:created xsi:type="dcterms:W3CDTF">2020-04-15T07:57:29Z</dcterms:created>
  <dcterms:modified xsi:type="dcterms:W3CDTF">2021-06-13T19:15:48Z</dcterms:modified>
</cp:coreProperties>
</file>

<file path=docProps/thumbnail.jpeg>
</file>